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3" r:id="rId4"/>
    <p:sldId id="258" r:id="rId5"/>
    <p:sldId id="259" r:id="rId6"/>
    <p:sldId id="268" r:id="rId7"/>
    <p:sldId id="271" r:id="rId8"/>
    <p:sldId id="263" r:id="rId9"/>
    <p:sldId id="272" r:id="rId10"/>
    <p:sldId id="260" r:id="rId11"/>
    <p:sldId id="274" r:id="rId12"/>
    <p:sldId id="261" r:id="rId13"/>
    <p:sldId id="267" r:id="rId14"/>
    <p:sldId id="275" r:id="rId15"/>
    <p:sldId id="264" r:id="rId16"/>
    <p:sldId id="262" r:id="rId17"/>
    <p:sldId id="269" r:id="rId18"/>
    <p:sldId id="265" r:id="rId19"/>
    <p:sldId id="276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C8AF4A-C6C7-C3F0-5149-A51F99ECCF4F}" v="45" dt="2025-09-09T14:56:12.583"/>
    <p1510:client id="{936E1F2B-4418-29CB-EEEE-6C38E0328298}" v="27" dt="2025-09-10T06:51:51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7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A1665-6D30-3449-BABE-C088B1EC4875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FB4FB-ADBF-CE4A-BF69-CE197C066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FB4FB-ADBF-CE4A-BF69-CE197C066B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5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99B56-E5BB-695E-B3B2-FA6CBEAFE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3BCD3-3734-AB86-B2E8-6019D1434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144F1-AC7D-98CA-CFB6-191FCAECE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BA3AC-E780-F333-8048-35598713A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FB4FB-ADBF-CE4A-BF69-CE197C066B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9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://www.stocktonwoodprimary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rpool.gov.uk/benefits/free-school-meals/application-form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tiff"/><Relationship Id="rId7" Type="http://schemas.openxmlformats.org/officeDocument/2006/relationships/image" Target="../media/image1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9CA485-681B-47FD-928F-0DEA0982CB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6577" r="1446" b="6825"/>
          <a:stretch/>
        </p:blipFill>
        <p:spPr>
          <a:xfrm>
            <a:off x="707426" y="263952"/>
            <a:ext cx="10772472" cy="16496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DB70EA-B6B4-4A02-A333-71CE0ECABE48}"/>
              </a:ext>
            </a:extLst>
          </p:cNvPr>
          <p:cNvSpPr txBox="1"/>
          <p:nvPr/>
        </p:nvSpPr>
        <p:spPr>
          <a:xfrm>
            <a:off x="334649" y="2296193"/>
            <a:ext cx="115855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Year 3</a:t>
            </a:r>
          </a:p>
          <a:p>
            <a:pPr algn="ctr"/>
            <a:endParaRPr lang="en-US" sz="7200" b="1" dirty="0"/>
          </a:p>
          <a:p>
            <a:pPr algn="ctr"/>
            <a:r>
              <a:rPr lang="en-US" sz="6600" b="1" dirty="0"/>
              <a:t>M</a:t>
            </a:r>
            <a:r>
              <a:rPr lang="en-GB" sz="6600" b="1" dirty="0" err="1"/>
              <a:t>rs</a:t>
            </a:r>
            <a:r>
              <a:rPr lang="en-GB" sz="6600" b="1" dirty="0"/>
              <a:t> McLaughlin &amp; Miss McKay</a:t>
            </a:r>
            <a:endParaRPr lang="en-US" sz="6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64F18-BFA9-4CDA-A7F6-50F4131DA195}"/>
              </a:ext>
            </a:extLst>
          </p:cNvPr>
          <p:cNvSpPr/>
          <p:nvPr/>
        </p:nvSpPr>
        <p:spPr>
          <a:xfrm>
            <a:off x="65988" y="4121010"/>
            <a:ext cx="12126012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sz="4000" b="1" dirty="0">
              <a:solidFill>
                <a:srgbClr val="00B0F0"/>
              </a:solidFill>
              <a:latin typeface="Twinkl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919A9B-0123-453C-BEFB-60EBFC7220AE}"/>
              </a:ext>
            </a:extLst>
          </p:cNvPr>
          <p:cNvSpPr/>
          <p:nvPr/>
        </p:nvSpPr>
        <p:spPr>
          <a:xfrm>
            <a:off x="64414" y="1913642"/>
            <a:ext cx="1212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i="1" dirty="0">
                <a:solidFill>
                  <a:srgbClr val="00B0F0"/>
                </a:solidFill>
                <a:latin typeface="Twinkl" pitchFamily="2" charset="0"/>
              </a:rPr>
              <a:t>“</a:t>
            </a:r>
            <a:r>
              <a:rPr lang="en-GB" sz="3600" b="1" i="1" dirty="0">
                <a:solidFill>
                  <a:srgbClr val="00B0F0"/>
                </a:solidFill>
              </a:rPr>
              <a:t>Laying the Foundations for Life.”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BC4EFCC-7BD8-B594-D8BA-44976968F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9" r="61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665B33-B011-4293-9B05-9265A513F0B0}"/>
              </a:ext>
            </a:extLst>
          </p:cNvPr>
          <p:cNvSpPr txBox="1"/>
          <p:nvPr/>
        </p:nvSpPr>
        <p:spPr>
          <a:xfrm>
            <a:off x="160256" y="65988"/>
            <a:ext cx="5316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School Uniform</a:t>
            </a:r>
            <a:br>
              <a:rPr lang="en-US" dirty="0"/>
            </a:br>
            <a:r>
              <a:rPr lang="en-US" sz="2400" b="1" dirty="0">
                <a:solidFill>
                  <a:srgbClr val="00B0F0"/>
                </a:solidFill>
              </a:rPr>
              <a:t>Be SMART and dress the “Stockton Wood Way!”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49A7D-7833-4304-95D3-BEAC1A55FF19}"/>
              </a:ext>
            </a:extLst>
          </p:cNvPr>
          <p:cNvSpPr txBox="1"/>
          <p:nvPr/>
        </p:nvSpPr>
        <p:spPr>
          <a:xfrm>
            <a:off x="186049" y="3150534"/>
            <a:ext cx="4939604" cy="3737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Children will need: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• </a:t>
            </a:r>
            <a:r>
              <a:rPr lang="en-US" sz="2000" b="1" dirty="0"/>
              <a:t>Navy</a:t>
            </a:r>
            <a:r>
              <a:rPr lang="en-US" sz="2000" dirty="0"/>
              <a:t> sweatshirt/cardigan.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• </a:t>
            </a:r>
            <a:r>
              <a:rPr lang="en-US" sz="2000" b="1" dirty="0"/>
              <a:t>Sky blue </a:t>
            </a:r>
            <a:r>
              <a:rPr lang="en-US" sz="2000" dirty="0"/>
              <a:t>polo shirt (with or without logo)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• </a:t>
            </a:r>
            <a:r>
              <a:rPr lang="en-US" sz="2000" b="1" dirty="0"/>
              <a:t>Grey</a:t>
            </a:r>
            <a:r>
              <a:rPr lang="en-US" sz="2000" dirty="0"/>
              <a:t> trousers.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• </a:t>
            </a:r>
            <a:r>
              <a:rPr lang="en-US" sz="2000" b="1" dirty="0"/>
              <a:t>Navy</a:t>
            </a:r>
            <a:r>
              <a:rPr lang="en-US" sz="2000" dirty="0"/>
              <a:t> skirt/pinafore.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• </a:t>
            </a:r>
            <a:r>
              <a:rPr lang="en-US" sz="2000" b="1" u="sng" dirty="0"/>
              <a:t>Plain</a:t>
            </a:r>
            <a:r>
              <a:rPr lang="en-US" sz="2000" dirty="0"/>
              <a:t> </a:t>
            </a:r>
            <a:r>
              <a:rPr lang="en-US" sz="2000" b="1" dirty="0"/>
              <a:t>Black</a:t>
            </a:r>
            <a:r>
              <a:rPr lang="en-US" sz="2000" dirty="0"/>
              <a:t> school shoes/trainers (all year)</a:t>
            </a:r>
          </a:p>
          <a:p>
            <a:pPr>
              <a:lnSpc>
                <a:spcPct val="150000"/>
              </a:lnSpc>
            </a:pPr>
            <a:r>
              <a:rPr lang="en-US" dirty="0"/>
              <a:t>*If trainers are worn, they </a:t>
            </a:r>
            <a:r>
              <a:rPr lang="en-US" b="1" dirty="0"/>
              <a:t>MUST</a:t>
            </a:r>
            <a:r>
              <a:rPr lang="en-US" dirty="0"/>
              <a:t> have </a:t>
            </a:r>
            <a:r>
              <a:rPr lang="en-US" b="1" dirty="0"/>
              <a:t>NO</a:t>
            </a:r>
            <a:r>
              <a:rPr lang="en-US" dirty="0"/>
              <a:t> </a:t>
            </a:r>
            <a:r>
              <a:rPr lang="en-US" b="1" dirty="0"/>
              <a:t>LOGOS</a:t>
            </a:r>
            <a:r>
              <a:rPr lang="en-US" dirty="0"/>
              <a:t> and be </a:t>
            </a:r>
            <a:r>
              <a:rPr lang="en-US" b="1" dirty="0"/>
              <a:t>COMPLETELY BLACK</a:t>
            </a:r>
            <a:r>
              <a:rPr lang="en-US" dirty="0"/>
              <a:t>.*</a:t>
            </a:r>
            <a:endParaRPr lang="en-GB" sz="1400" b="1" i="1" dirty="0">
              <a:solidFill>
                <a:srgbClr val="00B0F0"/>
              </a:solidFill>
            </a:endParaRPr>
          </a:p>
        </p:txBody>
      </p:sp>
      <p:pic>
        <p:nvPicPr>
          <p:cNvPr id="8" name="Picture 7" descr="A blue sweatshirt with a logo on it&#10;&#10;AI-generated content may be incorrect.">
            <a:extLst>
              <a:ext uri="{FF2B5EF4-FFF2-40B4-BE49-F238E27FC236}">
                <a16:creationId xmlns:a16="http://schemas.microsoft.com/office/drawing/2014/main" id="{0DB59C11-37C4-7C68-6A03-E2C8F993A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/>
          <a:stretch>
            <a:fillRect/>
          </a:stretch>
        </p:blipFill>
        <p:spPr>
          <a:xfrm>
            <a:off x="160256" y="1513474"/>
            <a:ext cx="1697385" cy="1724202"/>
          </a:xfrm>
          <a:prstGeom prst="rect">
            <a:avLst/>
          </a:prstGeom>
        </p:spPr>
      </p:pic>
      <p:pic>
        <p:nvPicPr>
          <p:cNvPr id="10" name="Picture 9" descr="A blue sweater with a logo on it&#10;&#10;AI-generated content may be incorrect.">
            <a:extLst>
              <a:ext uri="{FF2B5EF4-FFF2-40B4-BE49-F238E27FC236}">
                <a16:creationId xmlns:a16="http://schemas.microsoft.com/office/drawing/2014/main" id="{150B1411-3496-EA56-0AA7-123F1231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04" y="1450983"/>
            <a:ext cx="1881550" cy="1824534"/>
          </a:xfrm>
          <a:prstGeom prst="rect">
            <a:avLst/>
          </a:prstGeom>
        </p:spPr>
      </p:pic>
      <p:pic>
        <p:nvPicPr>
          <p:cNvPr id="14" name="Picture 13" descr="A light blue polo shirt&#10;&#10;AI-generated content may be incorrect.">
            <a:extLst>
              <a:ext uri="{FF2B5EF4-FFF2-40B4-BE49-F238E27FC236}">
                <a16:creationId xmlns:a16="http://schemas.microsoft.com/office/drawing/2014/main" id="{4C0EB0C0-FC6D-F6F2-864E-BACF8E708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" b="5423"/>
          <a:stretch>
            <a:fillRect/>
          </a:stretch>
        </p:blipFill>
        <p:spPr>
          <a:xfrm>
            <a:off x="3669903" y="1450983"/>
            <a:ext cx="1697290" cy="182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31E903-8C55-1700-CC87-22E17304C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480257-C928-53D9-0EE9-621B95E4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CE1068E2-BE8E-46C0-80A4-BB4EDC335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25F4908-074B-EB09-F88B-69E1F2ECF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9" r="615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EABCDF-C8FA-3DBE-4067-B9AC2F9B7134}"/>
              </a:ext>
            </a:extLst>
          </p:cNvPr>
          <p:cNvSpPr txBox="1"/>
          <p:nvPr/>
        </p:nvSpPr>
        <p:spPr>
          <a:xfrm>
            <a:off x="160256" y="95484"/>
            <a:ext cx="5316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School Uniform</a:t>
            </a:r>
            <a:br>
              <a:rPr lang="en-US" dirty="0"/>
            </a:br>
            <a:r>
              <a:rPr lang="en-US" sz="2400" b="1" dirty="0">
                <a:solidFill>
                  <a:srgbClr val="00B0F0"/>
                </a:solidFill>
              </a:rPr>
              <a:t>Be SMART and dress the “Stockton Wood Way!”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0E993-D632-6AB8-202B-200EA47EDE88}"/>
              </a:ext>
            </a:extLst>
          </p:cNvPr>
          <p:cNvSpPr txBox="1"/>
          <p:nvPr/>
        </p:nvSpPr>
        <p:spPr>
          <a:xfrm>
            <a:off x="160256" y="3792849"/>
            <a:ext cx="4796845" cy="297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For P.E children will need:</a:t>
            </a:r>
          </a:p>
          <a:p>
            <a:pPr>
              <a:lnSpc>
                <a:spcPct val="150000"/>
              </a:lnSpc>
            </a:pPr>
            <a:endParaRPr lang="en-GB" sz="700" b="1" i="1" dirty="0">
              <a:solidFill>
                <a:srgbClr val="00B0F0"/>
              </a:solidFill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Navy</a:t>
            </a:r>
            <a:r>
              <a:rPr lang="en-GB" sz="2000" dirty="0"/>
              <a:t> shorts, leggings or jogging bottoms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Sky blue</a:t>
            </a:r>
            <a:r>
              <a:rPr lang="en-GB" sz="2000" dirty="0"/>
              <a:t> PE shirt (with or without logo)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/>
              <a:t>Black</a:t>
            </a:r>
            <a:r>
              <a:rPr lang="en-GB" sz="2000" dirty="0"/>
              <a:t> pumps or trainers</a:t>
            </a:r>
          </a:p>
          <a:p>
            <a:pPr algn="ctr" fontAlgn="base">
              <a:lnSpc>
                <a:spcPct val="150000"/>
              </a:lnSpc>
            </a:pPr>
            <a:r>
              <a:rPr lang="en-GB" sz="2000" b="1" dirty="0">
                <a:solidFill>
                  <a:srgbClr val="00B0F0"/>
                </a:solidFill>
              </a:rPr>
              <a:t>*If possible, please put your child's name on all uniform*</a:t>
            </a:r>
          </a:p>
        </p:txBody>
      </p:sp>
      <p:pic>
        <p:nvPicPr>
          <p:cNvPr id="7" name="Picture 6" descr="A light blue t-shirt with a logo on it&#10;&#10;AI-generated content may be incorrect.">
            <a:extLst>
              <a:ext uri="{FF2B5EF4-FFF2-40B4-BE49-F238E27FC236}">
                <a16:creationId xmlns:a16="http://schemas.microsoft.com/office/drawing/2014/main" id="{3D3087A5-5BBA-A4AB-67D3-731D447C1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/>
          <a:stretch>
            <a:fillRect/>
          </a:stretch>
        </p:blipFill>
        <p:spPr>
          <a:xfrm>
            <a:off x="120622" y="1450982"/>
            <a:ext cx="2155008" cy="2295107"/>
          </a:xfrm>
          <a:prstGeom prst="rect">
            <a:avLst/>
          </a:prstGeom>
        </p:spPr>
      </p:pic>
      <p:pic>
        <p:nvPicPr>
          <p:cNvPr id="12" name="Picture 11" descr="A pair of pants with a belt&#10;&#10;AI-generated content may be incorrect.">
            <a:extLst>
              <a:ext uri="{FF2B5EF4-FFF2-40B4-BE49-F238E27FC236}">
                <a16:creationId xmlns:a16="http://schemas.microsoft.com/office/drawing/2014/main" id="{242026D3-1CCF-4C38-52ED-1FE2C8C65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70" y="1493652"/>
            <a:ext cx="1376353" cy="2473952"/>
          </a:xfrm>
          <a:prstGeom prst="rect">
            <a:avLst/>
          </a:prstGeom>
        </p:spPr>
      </p:pic>
      <p:pic>
        <p:nvPicPr>
          <p:cNvPr id="16" name="Picture 15" descr="A pair of blue shorts&#10;&#10;AI-generated content may be incorrect.">
            <a:extLst>
              <a:ext uri="{FF2B5EF4-FFF2-40B4-BE49-F238E27FC236}">
                <a16:creationId xmlns:a16="http://schemas.microsoft.com/office/drawing/2014/main" id="{D8106FD2-3C4D-D45D-FB14-2813D5380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58" y="1740012"/>
            <a:ext cx="1474992" cy="15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8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9" descr="A close-up of a child smiling&#10;&#10;Description automatically generated">
            <a:extLst>
              <a:ext uri="{FF2B5EF4-FFF2-40B4-BE49-F238E27FC236}">
                <a16:creationId xmlns:a16="http://schemas.microsoft.com/office/drawing/2014/main" id="{C29CFE6C-AA06-EFCD-A81F-4AB22B7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35E39-33AF-4848-A0D5-69E80C4300CF}"/>
              </a:ext>
            </a:extLst>
          </p:cNvPr>
          <p:cNvSpPr txBox="1"/>
          <p:nvPr/>
        </p:nvSpPr>
        <p:spPr>
          <a:xfrm>
            <a:off x="4926746" y="179643"/>
            <a:ext cx="7119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Stay Connected!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How will I know what my child is learning?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Where will I find out about school events?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883BB-0014-924D-8E4D-93BFC6D2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1" y="1744281"/>
            <a:ext cx="6419084" cy="2897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741B5-D41B-D545-AACA-4D58CBB5AC9E}"/>
              </a:ext>
            </a:extLst>
          </p:cNvPr>
          <p:cNvSpPr txBox="1"/>
          <p:nvPr/>
        </p:nvSpPr>
        <p:spPr>
          <a:xfrm>
            <a:off x="4657345" y="4704651"/>
            <a:ext cx="739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Check out our school website: </a:t>
            </a:r>
            <a:r>
              <a:rPr lang="en-US" dirty="0">
                <a:hlinkClick r:id="rId4"/>
              </a:rPr>
              <a:t>www.stocktonwoodprimary.co.uk</a:t>
            </a:r>
            <a:r>
              <a:rPr lang="en-US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CBA5C0-D004-EC44-BB74-D982601522F3}"/>
              </a:ext>
            </a:extLst>
          </p:cNvPr>
          <p:cNvSpPr txBox="1"/>
          <p:nvPr/>
        </p:nvSpPr>
        <p:spPr>
          <a:xfrm>
            <a:off x="6437249" y="5136569"/>
            <a:ext cx="5609062" cy="16970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You can  </a:t>
            </a:r>
            <a:r>
              <a:rPr lang="en-US" sz="2400" b="1" dirty="0">
                <a:solidFill>
                  <a:srgbClr val="00B0F0"/>
                </a:solidFill>
              </a:rPr>
              <a:t>select the “children” tab on the school website</a:t>
            </a:r>
            <a:r>
              <a:rPr lang="en-US" sz="2400" dirty="0"/>
              <a:t> to check out our “Chats” from the week!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4D9DB-62FF-43B0-BFBF-EB3E91115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346" y="5156233"/>
            <a:ext cx="1556263" cy="156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24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34DFDE1-DD98-E5A5-132C-89569E1E6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0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B8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2A401C-3810-E34C-9ED0-7DBD2AF00AEE}"/>
              </a:ext>
            </a:extLst>
          </p:cNvPr>
          <p:cNvSpPr txBox="1"/>
          <p:nvPr/>
        </p:nvSpPr>
        <p:spPr>
          <a:xfrm>
            <a:off x="4445503" y="259932"/>
            <a:ext cx="784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Top Tips!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What else do I need to know?</a:t>
            </a:r>
          </a:p>
          <a:p>
            <a:pPr algn="ctr"/>
            <a:endParaRPr lang="en-US" sz="2400" b="1" dirty="0">
              <a:solidFill>
                <a:srgbClr val="00B0F0"/>
              </a:solidFill>
              <a:latin typeface="Twinkl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DB913-B975-0E4D-B46E-E30B3D96FC77}"/>
              </a:ext>
            </a:extLst>
          </p:cNvPr>
          <p:cNvSpPr txBox="1"/>
          <p:nvPr/>
        </p:nvSpPr>
        <p:spPr>
          <a:xfrm>
            <a:off x="4838968" y="1350714"/>
            <a:ext cx="7008903" cy="503535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encourage your child to bring a </a:t>
            </a:r>
            <a:r>
              <a:rPr lang="en-US" b="1" dirty="0">
                <a:solidFill>
                  <a:srgbClr val="00B0F0"/>
                </a:solidFill>
              </a:rPr>
              <a:t>water bottle</a:t>
            </a:r>
            <a:r>
              <a:rPr lang="en-US" b="1" dirty="0"/>
              <a:t> </a:t>
            </a:r>
            <a:r>
              <a:rPr lang="en-US" dirty="0"/>
              <a:t>to school everyday – hydrate and concentrate! Only plain or sugar free </a:t>
            </a:r>
            <a:r>
              <a:rPr lang="en-US" dirty="0" err="1"/>
              <a:t>flavoured</a:t>
            </a:r>
            <a:r>
              <a:rPr lang="en-US" dirty="0"/>
              <a:t> water please – </a:t>
            </a:r>
            <a:r>
              <a:rPr lang="en-US" b="1" dirty="0"/>
              <a:t>no fizzy water or juice!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lnSpc>
                <a:spcPct val="150000"/>
              </a:lnSpc>
            </a:pP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Children are encouraged to bring a </a:t>
            </a:r>
            <a:r>
              <a:rPr lang="en-US" b="1" dirty="0">
                <a:solidFill>
                  <a:srgbClr val="00B0F0"/>
                </a:solidFill>
              </a:rPr>
              <a:t>healthy</a:t>
            </a:r>
            <a:r>
              <a:rPr lang="en-US" b="1" dirty="0"/>
              <a:t> </a:t>
            </a:r>
            <a:r>
              <a:rPr lang="en-US" dirty="0"/>
              <a:t>snack to have at break time.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Put notifications on for e-mails from school.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Arbor is the parent platform where you sign up for clubs etc. </a:t>
            </a:r>
          </a:p>
        </p:txBody>
      </p:sp>
      <p:pic>
        <p:nvPicPr>
          <p:cNvPr id="1026" name="Picture 2" descr="Water bottle clipart Images - Free Download on Freepik">
            <a:extLst>
              <a:ext uri="{FF2B5EF4-FFF2-40B4-BE49-F238E27FC236}">
                <a16:creationId xmlns:a16="http://schemas.microsoft.com/office/drawing/2014/main" id="{1E7D17E8-2DBD-4D4F-F632-7B5FE0823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4" t="2716" r="18504" b="2633"/>
          <a:stretch>
            <a:fillRect/>
          </a:stretch>
        </p:blipFill>
        <p:spPr bwMode="auto">
          <a:xfrm>
            <a:off x="8898524" y="2258773"/>
            <a:ext cx="776418" cy="11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B35DFD-83A7-AB37-E93D-BCF4363F4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68390"/>
            <a:ext cx="2004709" cy="1178444"/>
          </a:xfrm>
          <a:prstGeom prst="rect">
            <a:avLst/>
          </a:prstGeom>
        </p:spPr>
      </p:pic>
      <p:pic>
        <p:nvPicPr>
          <p:cNvPr id="1028" name="Picture 4" descr="Notification - Free ui icons">
            <a:extLst>
              <a:ext uri="{FF2B5EF4-FFF2-40B4-BE49-F238E27FC236}">
                <a16:creationId xmlns:a16="http://schemas.microsoft.com/office/drawing/2014/main" id="{AB4A8DFD-14AF-4E38-5B61-EBA51E09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037">
            <a:off x="9328245" y="4593826"/>
            <a:ext cx="1052051" cy="105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colorful circles&#10;&#10;AI-generated content may be incorrect.">
            <a:extLst>
              <a:ext uri="{FF2B5EF4-FFF2-40B4-BE49-F238E27FC236}">
                <a16:creationId xmlns:a16="http://schemas.microsoft.com/office/drawing/2014/main" id="{47DC2538-072A-D239-EDBF-BE2FFEC27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79" y="5507286"/>
            <a:ext cx="1356478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219A05-6AD2-0E52-DD93-A72A9170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F87311D-B600-879B-410A-A72124A20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0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21865A-A2B8-A573-613F-553FD0E37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B8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20FDBF-883E-ED4F-32D1-1254C4C88D4C}"/>
              </a:ext>
            </a:extLst>
          </p:cNvPr>
          <p:cNvSpPr txBox="1"/>
          <p:nvPr/>
        </p:nvSpPr>
        <p:spPr>
          <a:xfrm>
            <a:off x="4445503" y="259932"/>
            <a:ext cx="7845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Top Tips!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What else do I need to know?</a:t>
            </a:r>
          </a:p>
          <a:p>
            <a:pPr algn="ctr"/>
            <a:endParaRPr lang="en-US" sz="2400" b="1" dirty="0">
              <a:solidFill>
                <a:srgbClr val="00B0F0"/>
              </a:solidFill>
              <a:latin typeface="Twinkl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68B57-599D-EADB-D018-77DF91389D06}"/>
              </a:ext>
            </a:extLst>
          </p:cNvPr>
          <p:cNvSpPr txBox="1"/>
          <p:nvPr/>
        </p:nvSpPr>
        <p:spPr>
          <a:xfrm>
            <a:off x="4838968" y="1449037"/>
            <a:ext cx="7008903" cy="4204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Stockton Wood offers a </a:t>
            </a:r>
            <a:r>
              <a:rPr lang="en-US" b="1" dirty="0">
                <a:solidFill>
                  <a:srgbClr val="00B0F0"/>
                </a:solidFill>
              </a:rPr>
              <a:t>Breakfast Club </a:t>
            </a:r>
            <a:r>
              <a:rPr lang="en-US" dirty="0"/>
              <a:t>(8:15am start). This is a great way to make a positive start to the school day including time to enjoy a mindful or team building activity!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We also offer a</a:t>
            </a:r>
            <a:r>
              <a:rPr lang="en-GB" b="1" dirty="0"/>
              <a:t> NEW </a:t>
            </a:r>
            <a:r>
              <a:rPr lang="en-GB" b="1" dirty="0">
                <a:solidFill>
                  <a:srgbClr val="00B0F0"/>
                </a:solidFill>
              </a:rPr>
              <a:t>After School Club</a:t>
            </a:r>
            <a:r>
              <a:rPr lang="en-GB" dirty="0"/>
              <a:t>! We are looking forward to working with Aidan and Stephen from </a:t>
            </a:r>
            <a:r>
              <a:rPr lang="en-GB" b="1" dirty="0">
                <a:solidFill>
                  <a:srgbClr val="00B0F0"/>
                </a:solidFill>
              </a:rPr>
              <a:t>Full of Beans</a:t>
            </a:r>
            <a:r>
              <a:rPr lang="en-GB" dirty="0"/>
              <a:t>. </a:t>
            </a:r>
          </a:p>
          <a:p>
            <a:pPr>
              <a:lnSpc>
                <a:spcPct val="150000"/>
              </a:lnSpc>
            </a:pPr>
            <a:r>
              <a:rPr lang="en-GB" dirty="0"/>
              <a:t>For more information on this please contact the office.</a:t>
            </a:r>
            <a:endParaRPr lang="en-US" dirty="0"/>
          </a:p>
        </p:txBody>
      </p:sp>
      <p:pic>
        <p:nvPicPr>
          <p:cNvPr id="5" name="Picture 4" descr="A yellow bird with a ball&#10;&#10;AI-generated content may be incorrect.">
            <a:extLst>
              <a:ext uri="{FF2B5EF4-FFF2-40B4-BE49-F238E27FC236}">
                <a16:creationId xmlns:a16="http://schemas.microsoft.com/office/drawing/2014/main" id="{27C14577-E794-E9E6-C3F2-57AB40148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29" y="5695956"/>
            <a:ext cx="7378772" cy="1111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96CD5-C567-D7FF-D5EE-22524CC72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341" y="2383583"/>
            <a:ext cx="2433108" cy="20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5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child, child&#10;&#10;Description automatically generated">
            <a:extLst>
              <a:ext uri="{FF2B5EF4-FFF2-40B4-BE49-F238E27FC236}">
                <a16:creationId xmlns:a16="http://schemas.microsoft.com/office/drawing/2014/main" id="{2176653D-A38C-973C-9EC0-729EE6F35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15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FF055-A73D-D14F-8835-B2CBB6551F9D}"/>
              </a:ext>
            </a:extLst>
          </p:cNvPr>
          <p:cNvSpPr txBox="1"/>
          <p:nvPr/>
        </p:nvSpPr>
        <p:spPr>
          <a:xfrm>
            <a:off x="433256" y="142230"/>
            <a:ext cx="474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Attendance Matters!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In Stockton Wood we are…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C60BA-F44D-8749-AF9C-9075BAC5B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4" y="1099590"/>
            <a:ext cx="4632854" cy="2993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2A675-DC2F-E344-A9A5-5B1A0BC3E019}"/>
              </a:ext>
            </a:extLst>
          </p:cNvPr>
          <p:cNvSpPr txBox="1"/>
          <p:nvPr/>
        </p:nvSpPr>
        <p:spPr>
          <a:xfrm>
            <a:off x="0" y="4176613"/>
            <a:ext cx="5311702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The school day </a:t>
            </a:r>
            <a:r>
              <a:rPr lang="en-US" b="1" dirty="0"/>
              <a:t>starts at 8:50am</a:t>
            </a:r>
            <a:r>
              <a:rPr lang="en-US" dirty="0"/>
              <a:t>.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The school day </a:t>
            </a:r>
            <a:r>
              <a:rPr lang="en-US" b="1" dirty="0"/>
              <a:t>finishes at 3:20pm. 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00B0F0"/>
                </a:solidFill>
              </a:rPr>
              <a:t>We would like our children to achieve 100% attendance but sometimes due to illness this is not possible, therefore we have a target of 97% for all children.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98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E96373-963F-2676-4532-64909E3D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06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A3328B6-EB81-004F-9CDD-4287BE5A2273}"/>
              </a:ext>
            </a:extLst>
          </p:cNvPr>
          <p:cNvSpPr txBox="1"/>
          <p:nvPr/>
        </p:nvSpPr>
        <p:spPr>
          <a:xfrm>
            <a:off x="4346884" y="167880"/>
            <a:ext cx="7845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Free School Meals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What do I need to know?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0CF072-CC48-D741-BAD4-025320C92570}"/>
              </a:ext>
            </a:extLst>
          </p:cNvPr>
          <p:cNvSpPr txBox="1"/>
          <p:nvPr/>
        </p:nvSpPr>
        <p:spPr>
          <a:xfrm>
            <a:off x="4730298" y="1508815"/>
            <a:ext cx="7367014" cy="28623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fontAlgn="base"/>
            <a:r>
              <a:rPr lang="en-GB" dirty="0"/>
              <a:t>Universal free school meals are available to all children in Reception, Year 1</a:t>
            </a:r>
            <a:r>
              <a:rPr lang="en-GB" b="1" dirty="0"/>
              <a:t> </a:t>
            </a:r>
            <a:r>
              <a:rPr lang="en-GB" dirty="0"/>
              <a:t>and Year 2. </a:t>
            </a:r>
          </a:p>
          <a:p>
            <a:pPr fontAlgn="base"/>
            <a:endParaRPr lang="en-GB" dirty="0"/>
          </a:p>
          <a:p>
            <a:pPr algn="just" fontAlgn="base"/>
            <a:r>
              <a:rPr lang="en-GB" dirty="0"/>
              <a:t>You can check to see if you are </a:t>
            </a:r>
            <a:r>
              <a:rPr lang="en-GB" b="1" dirty="0"/>
              <a:t>entitled to free school meals </a:t>
            </a:r>
            <a:r>
              <a:rPr lang="en-GB" dirty="0"/>
              <a:t>at the following website</a:t>
            </a:r>
            <a:r>
              <a:rPr lang="en-GB" dirty="0">
                <a:hlinkClick r:id="rId3"/>
              </a:rPr>
              <a:t>https://liverpool.gov.uk/benefits/free-school-meals/application-form/</a:t>
            </a:r>
            <a:endParaRPr lang="en-GB" dirty="0"/>
          </a:p>
          <a:p>
            <a:pPr algn="just" fontAlgn="base"/>
            <a:endParaRPr lang="en-GB" dirty="0"/>
          </a:p>
          <a:p>
            <a:pPr algn="just" fontAlgn="base"/>
            <a:r>
              <a:rPr lang="en-GB" b="1" dirty="0"/>
              <a:t>OR</a:t>
            </a:r>
            <a:r>
              <a:rPr lang="en-GB" dirty="0"/>
              <a:t>  visit the  'One Stop Shop' based at the local library. </a:t>
            </a:r>
          </a:p>
          <a:p>
            <a:pPr fontAlgn="base"/>
            <a:endParaRPr lang="en-GB" dirty="0">
              <a:latin typeface="Twinkl" pitchFamily="2" charset="77"/>
            </a:endParaRPr>
          </a:p>
          <a:p>
            <a:pPr fontAlgn="base"/>
            <a:endParaRPr lang="en-GB" dirty="0">
              <a:latin typeface="Twinkl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6F703-5B67-B841-A397-E9E81E9EC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861" y="4078476"/>
            <a:ext cx="4130566" cy="2323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F22EF-1877-724F-BE98-71AB2EEC0E20}"/>
              </a:ext>
            </a:extLst>
          </p:cNvPr>
          <p:cNvSpPr txBox="1"/>
          <p:nvPr/>
        </p:nvSpPr>
        <p:spPr>
          <a:xfrm>
            <a:off x="4767084" y="4557542"/>
            <a:ext cx="308928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It is important to register for your entitlement to free school meals</a:t>
            </a:r>
            <a:r>
              <a:rPr lang="en-US" dirty="0"/>
              <a:t>, even if your child has a packed lunch.  </a:t>
            </a:r>
          </a:p>
        </p:txBody>
      </p:sp>
    </p:spTree>
    <p:extLst>
      <p:ext uri="{BB962C8B-B14F-4D97-AF65-F5344CB8AC3E}">
        <p14:creationId xmlns:p14="http://schemas.microsoft.com/office/powerpoint/2010/main" val="333890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CA9E9B-7E21-CDDD-B716-C1428BC5F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8" r="757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E3A70C-46E9-D046-B704-794126FD3D9B}"/>
              </a:ext>
            </a:extLst>
          </p:cNvPr>
          <p:cNvSpPr txBox="1"/>
          <p:nvPr/>
        </p:nvSpPr>
        <p:spPr>
          <a:xfrm>
            <a:off x="-99870" y="210744"/>
            <a:ext cx="615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‘Stay and Learn’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Come and join in the learning fun!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45B4B-1487-9D4D-A7C1-F9ACCCD77F75}"/>
              </a:ext>
            </a:extLst>
          </p:cNvPr>
          <p:cNvSpPr txBox="1"/>
          <p:nvPr/>
        </p:nvSpPr>
        <p:spPr>
          <a:xfrm>
            <a:off x="241738" y="1860331"/>
            <a:ext cx="5069964" cy="452431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/>
              <a:t>On </a:t>
            </a:r>
            <a:r>
              <a:rPr lang="en-US" sz="2800" b="1" dirty="0">
                <a:solidFill>
                  <a:srgbClr val="00B0F0"/>
                </a:solidFill>
              </a:rPr>
              <a:t>23rd October at 2:45</a:t>
            </a:r>
            <a:endParaRPr lang="en-US" b="1">
              <a:solidFill>
                <a:srgbClr val="00B0F0"/>
              </a:solidFill>
              <a:ea typeface="Calibri"/>
              <a:cs typeface="Calibri"/>
            </a:endParaRPr>
          </a:p>
          <a:p>
            <a:pPr algn="ctr"/>
            <a:r>
              <a:rPr lang="en-US" sz="2800" dirty="0"/>
              <a:t>parents/carers will be welcomed into school to join in with a curriculum activity. We can’t wait!   </a:t>
            </a:r>
            <a:endParaRPr lang="en-US">
              <a:ea typeface="Calibri"/>
              <a:cs typeface="Calibri"/>
            </a:endParaRP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These will take place every half term. </a:t>
            </a:r>
            <a:r>
              <a:rPr lang="en-US" sz="2800" b="1" dirty="0">
                <a:solidFill>
                  <a:srgbClr val="00B0F0"/>
                </a:solidFill>
              </a:rPr>
              <a:t>At Stockton Wood we love to share our love for learning</a:t>
            </a:r>
            <a:r>
              <a:rPr lang="en-US" sz="2800" dirty="0"/>
              <a:t>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7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700FFD-29B9-D20D-B294-CBB4AC02F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r="4652" b="1"/>
          <a:stretch/>
        </p:blipFill>
        <p:spPr>
          <a:xfrm>
            <a:off x="6295697" y="10"/>
            <a:ext cx="58947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4820A3-7410-D752-B454-285886C8DED0}"/>
              </a:ext>
            </a:extLst>
          </p:cNvPr>
          <p:cNvSpPr txBox="1"/>
          <p:nvPr/>
        </p:nvSpPr>
        <p:spPr>
          <a:xfrm>
            <a:off x="144174" y="201413"/>
            <a:ext cx="615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School Trips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Exploring learning outside the classroom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7F95-FC41-1059-BB9B-9322C7BDDA99}"/>
              </a:ext>
            </a:extLst>
          </p:cNvPr>
          <p:cNvSpPr txBox="1"/>
          <p:nvPr/>
        </p:nvSpPr>
        <p:spPr>
          <a:xfrm>
            <a:off x="317240" y="1505768"/>
            <a:ext cx="5778759" cy="526297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At Stockton Wood we believe school trips are important for children as they provide hands-on learning experiences, foster social development, and help connect classroom lessons to the real world.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In Year 3, we have at least three trips planned throughout the year, and we would greatly appreciate any volunteers who are able to help support us on these outings.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CA785-7517-E896-5FF0-EC2393CC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1" t="42125" r="2773" b="12790"/>
          <a:stretch>
            <a:fillRect/>
          </a:stretch>
        </p:blipFill>
        <p:spPr>
          <a:xfrm>
            <a:off x="1274580" y="3407382"/>
            <a:ext cx="3864078" cy="16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1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38F025-4FEB-EF14-5458-BE6F8E7E9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FADE2-D2D2-30D0-2DB9-A6B8D591C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ACEB232-62CB-0652-3EB1-F2D577DD9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BC1F5E8-4467-122F-C15F-B980FF0D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6" r="4652" b="1"/>
          <a:stretch/>
        </p:blipFill>
        <p:spPr>
          <a:xfrm>
            <a:off x="6295697" y="10"/>
            <a:ext cx="5894780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B0C12-8E94-01CE-2F78-E5AE5E19BFA6}"/>
              </a:ext>
            </a:extLst>
          </p:cNvPr>
          <p:cNvSpPr txBox="1"/>
          <p:nvPr/>
        </p:nvSpPr>
        <p:spPr>
          <a:xfrm>
            <a:off x="0" y="1523999"/>
            <a:ext cx="629569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Any questions? </a:t>
            </a: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8D154-0A0D-4695-69CC-5FDBE4D0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4629">
            <a:off x="4114800" y="546537"/>
            <a:ext cx="2580290" cy="2580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5FB94-F0BD-4B74-908F-542E2117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0953">
            <a:off x="247436" y="1412504"/>
            <a:ext cx="1883284" cy="18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0895C5F-3015-F4E6-66E5-8102E5E5A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46" b="-1"/>
          <a:stretch/>
        </p:blipFill>
        <p:spPr>
          <a:xfrm>
            <a:off x="-19152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A8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766B15-7C37-4E29-BE7F-4DBABAAAD7BA}"/>
              </a:ext>
            </a:extLst>
          </p:cNvPr>
          <p:cNvSpPr txBox="1"/>
          <p:nvPr/>
        </p:nvSpPr>
        <p:spPr>
          <a:xfrm>
            <a:off x="4760536" y="150829"/>
            <a:ext cx="72303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Class Timetable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What does the structure of my child’s day look like in Year 3?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FD8B6-EFF5-46B3-BC31-9378D867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698" y="3203937"/>
            <a:ext cx="1263191" cy="1808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42F08C-FCA9-447E-8C66-4D45E2067778}"/>
              </a:ext>
            </a:extLst>
          </p:cNvPr>
          <p:cNvSpPr txBox="1"/>
          <p:nvPr/>
        </p:nvSpPr>
        <p:spPr>
          <a:xfrm>
            <a:off x="4926862" y="1702829"/>
            <a:ext cx="5759777" cy="45322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Doors open at 8:50am</a:t>
            </a:r>
            <a:endParaRPr lang="en-GB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When children arrive at school, there is a morning task for them to complete which helps them get ready to learn.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 t</a:t>
            </a:r>
            <a:r>
              <a:rPr lang="en-GB" sz="1600" dirty="0" err="1"/>
              <a:t>imetable</a:t>
            </a:r>
            <a:r>
              <a:rPr lang="en-GB" sz="1600" dirty="0"/>
              <a:t> for the day is put onto the whiteboard.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Children have access to a </a:t>
            </a:r>
            <a:r>
              <a:rPr lang="en-GB" sz="1600" b="1" dirty="0"/>
              <a:t>core curriculum</a:t>
            </a:r>
            <a:r>
              <a:rPr lang="en-GB" sz="1600" dirty="0"/>
              <a:t>, including English and Maths. They also enjoy learning as scientists, historians, geographers, musicians and artists – these are our </a:t>
            </a:r>
            <a:r>
              <a:rPr lang="en-GB" sz="1600" b="1" dirty="0"/>
              <a:t>Foundation subjects</a:t>
            </a:r>
            <a:r>
              <a:rPr lang="en-GB" sz="16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End of school day is 3:20pm.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Year 3 have </a:t>
            </a:r>
            <a:r>
              <a:rPr lang="en-GB" sz="1600" b="1" dirty="0"/>
              <a:t>P.E. on a Friday this half term</a:t>
            </a:r>
            <a:r>
              <a:rPr lang="en-GB" sz="1600" dirty="0"/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2311B8ED-74A7-4310-8887-63537513E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844" y="2027685"/>
            <a:ext cx="677159" cy="67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7EE63B01-FDB3-4D80-B934-89DCEAC0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33" y="1381171"/>
            <a:ext cx="2176462" cy="39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72C835-0C1A-4410-A89D-A8744FBA1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13" y="5537591"/>
            <a:ext cx="2259903" cy="123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4617B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7C15B-EF60-4DEA-8D3E-A52FFE2F6D6C}"/>
              </a:ext>
            </a:extLst>
          </p:cNvPr>
          <p:cNvSpPr txBox="1"/>
          <p:nvPr/>
        </p:nvSpPr>
        <p:spPr>
          <a:xfrm>
            <a:off x="4926862" y="6078934"/>
            <a:ext cx="532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B0F0"/>
                </a:solidFill>
              </a:rPr>
              <a:t>Find out more about your child’s curriculum on our school website! Click the “curriculum” tab. </a:t>
            </a:r>
          </a:p>
        </p:txBody>
      </p:sp>
    </p:spTree>
    <p:extLst>
      <p:ext uri="{BB962C8B-B14F-4D97-AF65-F5344CB8AC3E}">
        <p14:creationId xmlns:p14="http://schemas.microsoft.com/office/powerpoint/2010/main" val="247131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5F026-3D53-CB21-3D04-FE799204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0866DF-D687-D37C-C1D4-A4A43534D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1CBA061-5B76-F1FD-A575-47CF271F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2AC9C788-34AC-CCFB-9E31-3F3771A2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8" r="10918"/>
          <a:stretch/>
        </p:blipFill>
        <p:spPr>
          <a:xfrm>
            <a:off x="6627925" y="10"/>
            <a:ext cx="556255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6906D-56F8-D7D3-7E64-1CA2E58194F5}"/>
              </a:ext>
            </a:extLst>
          </p:cNvPr>
          <p:cNvSpPr txBox="1"/>
          <p:nvPr/>
        </p:nvSpPr>
        <p:spPr>
          <a:xfrm>
            <a:off x="354350" y="104632"/>
            <a:ext cx="620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 More challenging curriculum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F56C5-BB46-060D-C425-E0CE93BA907D}"/>
              </a:ext>
            </a:extLst>
          </p:cNvPr>
          <p:cNvSpPr/>
          <p:nvPr/>
        </p:nvSpPr>
        <p:spPr>
          <a:xfrm>
            <a:off x="468512" y="2499230"/>
            <a:ext cx="3817856" cy="175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8ABC2-AEAB-938D-9398-9DA0E49E1475}"/>
              </a:ext>
            </a:extLst>
          </p:cNvPr>
          <p:cNvSpPr txBox="1"/>
          <p:nvPr/>
        </p:nvSpPr>
        <p:spPr>
          <a:xfrm>
            <a:off x="3350517" y="2122035"/>
            <a:ext cx="3208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prefixes and suffixes within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use of apostrophes (possession and contraction)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Wider range of conjunctions, such as: when, if, although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adverbs, prepositions and expanded noun phrases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Understand, recognize and spell different homophones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inverted commas for direct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range of punctuation such as , ?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Proofread and edit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Join handwriting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A03B66-1AB7-924E-C4A0-EFE71B47472A}"/>
              </a:ext>
            </a:extLst>
          </p:cNvPr>
          <p:cNvSpPr/>
          <p:nvPr/>
        </p:nvSpPr>
        <p:spPr>
          <a:xfrm>
            <a:off x="2427835" y="745070"/>
            <a:ext cx="1537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/>
              <a:t>English</a:t>
            </a:r>
            <a:endParaRPr lang="en-GB" u="sng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9EAB00-3946-D69D-B19A-5455F7C4BC8C}"/>
              </a:ext>
            </a:extLst>
          </p:cNvPr>
          <p:cNvCxnSpPr>
            <a:cxnSpLocks/>
          </p:cNvCxnSpPr>
          <p:nvPr/>
        </p:nvCxnSpPr>
        <p:spPr>
          <a:xfrm>
            <a:off x="3196635" y="1956619"/>
            <a:ext cx="0" cy="4650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26D935C-6006-8B31-00B8-5723A50C2E12}"/>
              </a:ext>
            </a:extLst>
          </p:cNvPr>
          <p:cNvSpPr/>
          <p:nvPr/>
        </p:nvSpPr>
        <p:spPr>
          <a:xfrm>
            <a:off x="792480" y="1385508"/>
            <a:ext cx="5042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/>
              <a:t>Year 2</a:t>
            </a:r>
            <a:r>
              <a:rPr lang="en-US" sz="3600" b="1" dirty="0"/>
              <a:t> 		</a:t>
            </a:r>
            <a:r>
              <a:rPr lang="en-US" sz="3600" b="1" u="sng" dirty="0"/>
              <a:t>Year 3</a:t>
            </a:r>
            <a:endParaRPr lang="en-GB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CAA964-4F2F-2695-CAFF-6E1EF2229D07}"/>
              </a:ext>
            </a:extLst>
          </p:cNvPr>
          <p:cNvSpPr txBox="1"/>
          <p:nvPr/>
        </p:nvSpPr>
        <p:spPr>
          <a:xfrm>
            <a:off x="30422" y="2122034"/>
            <a:ext cx="3208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Correctly use capital letters and full stops most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past tense correctly most of </a:t>
            </a:r>
            <a:r>
              <a:rPr lang="en-GB"/>
              <a:t>the time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conjunctions such as: and, but,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Spell many common exception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 phonetically plausible spelling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finger spaces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Form lower case and capital letters 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01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child, little&#10;&#10;Description automatically generated">
            <a:extLst>
              <a:ext uri="{FF2B5EF4-FFF2-40B4-BE49-F238E27FC236}">
                <a16:creationId xmlns:a16="http://schemas.microsoft.com/office/drawing/2014/main" id="{D6F1126F-4920-59BB-F332-3A8E72CD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8" r="10918"/>
          <a:stretch/>
        </p:blipFill>
        <p:spPr>
          <a:xfrm>
            <a:off x="6639108" y="10"/>
            <a:ext cx="555136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08C02C-F316-437A-A948-72EE8301B97F}"/>
              </a:ext>
            </a:extLst>
          </p:cNvPr>
          <p:cNvSpPr/>
          <p:nvPr/>
        </p:nvSpPr>
        <p:spPr>
          <a:xfrm>
            <a:off x="468512" y="2499230"/>
            <a:ext cx="3817856" cy="175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795665-0109-476E-BA80-48D8D4BB7B2A}"/>
              </a:ext>
            </a:extLst>
          </p:cNvPr>
          <p:cNvSpPr/>
          <p:nvPr/>
        </p:nvSpPr>
        <p:spPr>
          <a:xfrm>
            <a:off x="2494102" y="750963"/>
            <a:ext cx="1405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/>
              <a:t>Maths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2275B-37CF-4643-9018-7A4FFFDAC190}"/>
              </a:ext>
            </a:extLst>
          </p:cNvPr>
          <p:cNvSpPr txBox="1"/>
          <p:nvPr/>
        </p:nvSpPr>
        <p:spPr>
          <a:xfrm>
            <a:off x="3385998" y="2031839"/>
            <a:ext cx="33856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numbers to 1000, 10 or 100 more or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and subtract up to 3-digit numbers with exchanges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equivalent lengths (mm, cm and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unit and non-unit fractions of objects/numbers and shapes, e.g. 4/8 of 64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Multiplication and division facts of 3, 4 &amp;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Division with reminders, e.g. 77 ÷ 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Add/subtract money and find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Tell time to the minute (analogue and digital)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907A7-E323-FD0D-642B-D5FC7A87B1A9}"/>
              </a:ext>
            </a:extLst>
          </p:cNvPr>
          <p:cNvSpPr txBox="1"/>
          <p:nvPr/>
        </p:nvSpPr>
        <p:spPr>
          <a:xfrm>
            <a:off x="468512" y="112871"/>
            <a:ext cx="613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A More challenging curriculum</a:t>
            </a:r>
            <a:endParaRPr lang="en-GB" sz="2400" b="1" dirty="0">
              <a:solidFill>
                <a:srgbClr val="00B0F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141824-35A8-5635-6146-F5617E395093}"/>
              </a:ext>
            </a:extLst>
          </p:cNvPr>
          <p:cNvCxnSpPr>
            <a:cxnSpLocks/>
          </p:cNvCxnSpPr>
          <p:nvPr/>
        </p:nvCxnSpPr>
        <p:spPr>
          <a:xfrm>
            <a:off x="3373921" y="1956619"/>
            <a:ext cx="0" cy="4650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2CFA1C3-65AE-7FA3-D5F9-C7F7A28929D2}"/>
              </a:ext>
            </a:extLst>
          </p:cNvPr>
          <p:cNvSpPr/>
          <p:nvPr/>
        </p:nvSpPr>
        <p:spPr>
          <a:xfrm>
            <a:off x="792480" y="1385508"/>
            <a:ext cx="5042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/>
              <a:t>Year 2</a:t>
            </a:r>
            <a:r>
              <a:rPr lang="en-US" sz="3600" b="1" dirty="0"/>
              <a:t> 		</a:t>
            </a:r>
            <a:r>
              <a:rPr lang="en-US" sz="3600" b="1" u="sng" dirty="0"/>
              <a:t>Year 3</a:t>
            </a:r>
            <a:endParaRPr lang="en-GB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07021-45FC-57FF-940E-709D3DA47498}"/>
              </a:ext>
            </a:extLst>
          </p:cNvPr>
          <p:cNvSpPr txBox="1"/>
          <p:nvPr/>
        </p:nvSpPr>
        <p:spPr>
          <a:xfrm>
            <a:off x="176935" y="2136719"/>
            <a:ext cx="3069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Recognise</a:t>
            </a:r>
            <a:r>
              <a:rPr lang="en-US" dirty="0"/>
              <a:t> hundreds, tens and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and subtract up to 2-digit numbers with minimal exchanges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in cm and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Recognise</a:t>
            </a:r>
            <a:r>
              <a:rPr lang="en-US" dirty="0"/>
              <a:t> a half, quarter and third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Multiplication and division facts of 2, 5 &amp;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Doubling/halving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 pounds and pence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Tell time to 5 minutes (analogue)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495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A1D02-A8D7-2949-9F7D-52DAA8EC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23" y="149248"/>
            <a:ext cx="2992687" cy="1096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334831-DFC5-AD42-B2C5-D5B17793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3489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27E7D4-B9D9-EE47-841A-26506CDC8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33" y="1305556"/>
            <a:ext cx="1753568" cy="1315176"/>
          </a:xfrm>
          <a:prstGeom prst="rect">
            <a:avLst/>
          </a:prstGeom>
        </p:spPr>
      </p:pic>
      <p:pic>
        <p:nvPicPr>
          <p:cNvPr id="24" name="Picture 23" descr="flashcards.png">
            <a:extLst>
              <a:ext uri="{FF2B5EF4-FFF2-40B4-BE49-F238E27FC236}">
                <a16:creationId xmlns:a16="http://schemas.microsoft.com/office/drawing/2014/main" id="{48DD24B7-A5C8-45E7-996A-54F0B8D37E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933" y="2740294"/>
            <a:ext cx="1521689" cy="14965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2B69A2-7F59-4B48-AA8B-D584C726A6C0}"/>
              </a:ext>
            </a:extLst>
          </p:cNvPr>
          <p:cNvSpPr txBox="1"/>
          <p:nvPr/>
        </p:nvSpPr>
        <p:spPr>
          <a:xfrm>
            <a:off x="5605417" y="4223425"/>
            <a:ext cx="2856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 Write Inc is taught </a:t>
            </a:r>
            <a:r>
              <a:rPr lang="en-US" b="1" dirty="0"/>
              <a:t>daily</a:t>
            </a:r>
            <a:r>
              <a:rPr lang="en-US" dirty="0"/>
              <a:t> in groups based on children’s stage of reading</a:t>
            </a:r>
            <a:r>
              <a:rPr lang="en-US" dirty="0">
                <a:latin typeface="Twinkl" pitchFamily="2" charset="77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2921C-AE4A-4A18-9BE4-25CB31615B70}"/>
              </a:ext>
            </a:extLst>
          </p:cNvPr>
          <p:cNvSpPr txBox="1"/>
          <p:nvPr/>
        </p:nvSpPr>
        <p:spPr>
          <a:xfrm>
            <a:off x="5560040" y="5380672"/>
            <a:ext cx="3226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During the lessons, children learn to </a:t>
            </a:r>
            <a:r>
              <a:rPr lang="en-US" dirty="0" err="1"/>
              <a:t>recognise</a:t>
            </a:r>
            <a:r>
              <a:rPr lang="en-US" dirty="0"/>
              <a:t> a range of </a:t>
            </a:r>
            <a:r>
              <a:rPr lang="en-US" b="1" dirty="0"/>
              <a:t>sounds</a:t>
            </a:r>
            <a:r>
              <a:rPr lang="en-US" dirty="0"/>
              <a:t>. They </a:t>
            </a:r>
            <a:r>
              <a:rPr lang="en-US" dirty="0" err="1"/>
              <a:t>practise</a:t>
            </a:r>
            <a:r>
              <a:rPr lang="en-US" dirty="0"/>
              <a:t> </a:t>
            </a:r>
            <a:r>
              <a:rPr lang="en-US" b="1" dirty="0"/>
              <a:t>blending</a:t>
            </a:r>
            <a:r>
              <a:rPr lang="en-US" dirty="0"/>
              <a:t> to read words and </a:t>
            </a:r>
            <a:r>
              <a:rPr lang="en-US" b="1" dirty="0"/>
              <a:t>segmenting</a:t>
            </a:r>
            <a:r>
              <a:rPr lang="en-US" dirty="0"/>
              <a:t> to spell.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3A56A-20B1-4E10-981E-CE6C65DFC80D}"/>
              </a:ext>
            </a:extLst>
          </p:cNvPr>
          <p:cNvSpPr txBox="1"/>
          <p:nvPr/>
        </p:nvSpPr>
        <p:spPr>
          <a:xfrm>
            <a:off x="10048568" y="1947205"/>
            <a:ext cx="2020626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/>
              <a:t>Ready Steady Read Together is taught </a:t>
            </a:r>
            <a:r>
              <a:rPr lang="en-US" sz="1600" b="1" dirty="0"/>
              <a:t>daily</a:t>
            </a:r>
            <a:r>
              <a:rPr lang="en-US" sz="1600" dirty="0"/>
              <a:t> in Year 3</a:t>
            </a:r>
            <a:r>
              <a:rPr lang="en-US" sz="1600" dirty="0">
                <a:latin typeface="Calibri"/>
                <a:ea typeface="Calibri"/>
                <a:cs typeface="Calibri"/>
              </a:rPr>
              <a:t>. It is a comprehension lesson that focuses on a topic each unit. Each lesson focuses on vocabulary and looks at how to find evidence in the text to find the answer. 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653DD8-F06B-B2CC-D53D-2C976DF3C5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421" t="20588" r="40072" b="47455"/>
          <a:stretch>
            <a:fillRect/>
          </a:stretch>
        </p:blipFill>
        <p:spPr>
          <a:xfrm>
            <a:off x="9647207" y="71887"/>
            <a:ext cx="1770421" cy="1875318"/>
          </a:xfrm>
          <a:prstGeom prst="rect">
            <a:avLst/>
          </a:prstGeom>
        </p:spPr>
      </p:pic>
      <p:pic>
        <p:nvPicPr>
          <p:cNvPr id="8" name="Picture 7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31FC5178-D696-D3DC-5016-96F59BCF5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8"/>
          <a:stretch>
            <a:fillRect/>
          </a:stretch>
        </p:blipFill>
        <p:spPr>
          <a:xfrm>
            <a:off x="8462008" y="2463114"/>
            <a:ext cx="1595413" cy="2050941"/>
          </a:xfrm>
          <a:prstGeom prst="rect">
            <a:avLst/>
          </a:prstGeom>
        </p:spPr>
      </p:pic>
      <p:pic>
        <p:nvPicPr>
          <p:cNvPr id="9" name="Picture 8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13EBD496-2BDE-CF6F-68F3-D1B37BFCE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/>
          <a:stretch>
            <a:fillRect/>
          </a:stretch>
        </p:blipFill>
        <p:spPr>
          <a:xfrm>
            <a:off x="10550567" y="4747972"/>
            <a:ext cx="1568242" cy="2014031"/>
          </a:xfrm>
          <a:prstGeom prst="rect">
            <a:avLst/>
          </a:prstGeom>
        </p:spPr>
      </p:pic>
      <p:pic>
        <p:nvPicPr>
          <p:cNvPr id="10" name="Picture 9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D2DFB37D-DDD2-5D79-E3BA-B894F4C52C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9" r="33697"/>
          <a:stretch>
            <a:fillRect/>
          </a:stretch>
        </p:blipFill>
        <p:spPr>
          <a:xfrm>
            <a:off x="8896792" y="4747972"/>
            <a:ext cx="1568242" cy="20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8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7300957-4CB8-A480-910E-F85B5E22C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" r="-2" b="2985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987D3A-4D1A-7644-9A3C-0CEDF8286896}"/>
              </a:ext>
            </a:extLst>
          </p:cNvPr>
          <p:cNvSpPr txBox="1"/>
          <p:nvPr/>
        </p:nvSpPr>
        <p:spPr>
          <a:xfrm>
            <a:off x="336902" y="121317"/>
            <a:ext cx="5316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Homework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</a:rPr>
              <a:t>How can I support my child’s learning at home?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6528-9346-4242-B815-490423296B2E}"/>
              </a:ext>
            </a:extLst>
          </p:cNvPr>
          <p:cNvSpPr txBox="1"/>
          <p:nvPr/>
        </p:nvSpPr>
        <p:spPr>
          <a:xfrm>
            <a:off x="114300" y="4490324"/>
            <a:ext cx="519740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Each half term </a:t>
            </a:r>
            <a:r>
              <a:rPr lang="en-US" dirty="0"/>
              <a:t>your child will receive a matrix of home learning activities to </a:t>
            </a:r>
            <a:r>
              <a:rPr lang="en-US" b="1" u="sng" dirty="0"/>
              <a:t>choose</a:t>
            </a:r>
            <a:r>
              <a:rPr lang="en-US" dirty="0"/>
              <a:t> from.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These link to our curriculum learning and topics.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Your child will be </a:t>
            </a:r>
            <a:r>
              <a:rPr lang="en-US" dirty="0">
                <a:solidFill>
                  <a:srgbClr val="00B0F0"/>
                </a:solidFill>
              </a:rPr>
              <a:t>rewarded with Dojos </a:t>
            </a:r>
            <a:r>
              <a:rPr lang="en-US" dirty="0"/>
              <a:t>when they return a completed task! 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50D6B2-08C0-427B-BCE1-CBE7BDD0F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09" y="1506312"/>
            <a:ext cx="4421974" cy="30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87D3A-4D1A-7644-9A3C-0CEDF8286896}"/>
              </a:ext>
            </a:extLst>
          </p:cNvPr>
          <p:cNvSpPr txBox="1"/>
          <p:nvPr/>
        </p:nvSpPr>
        <p:spPr>
          <a:xfrm>
            <a:off x="4561608" y="69270"/>
            <a:ext cx="7630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Homework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How can I support my child’s learning at home?</a:t>
            </a:r>
            <a:endParaRPr lang="en-GB" sz="3200" b="1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D64FA1-CB3B-AA4C-908C-B05E48E5A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86"/>
            <a:ext cx="4561609" cy="6842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E5C88-EA09-AB45-9EC2-98730ED29C44}"/>
              </a:ext>
            </a:extLst>
          </p:cNvPr>
          <p:cNvSpPr txBox="1"/>
          <p:nvPr/>
        </p:nvSpPr>
        <p:spPr>
          <a:xfrm>
            <a:off x="4754880" y="1589669"/>
            <a:ext cx="6097413" cy="520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/>
              <a:t>To help </a:t>
            </a:r>
            <a:r>
              <a:rPr lang="en-US" sz="2800" dirty="0">
                <a:solidFill>
                  <a:srgbClr val="00B0F0"/>
                </a:solidFill>
              </a:rPr>
              <a:t>secure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basic skills </a:t>
            </a:r>
            <a:r>
              <a:rPr lang="en-US" sz="2800" dirty="0"/>
              <a:t>and consolidate learning you can:</a:t>
            </a:r>
          </a:p>
          <a:p>
            <a:endParaRPr lang="en-US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Listen to your child read for 10 minutes at least three times a week.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Practise</a:t>
            </a:r>
            <a:r>
              <a:rPr lang="en-US" sz="2400" dirty="0"/>
              <a:t> spellings that are given out weekly.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Practise</a:t>
            </a:r>
            <a:r>
              <a:rPr lang="en-US" sz="2400" dirty="0"/>
              <a:t> the set times table for the week.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Spellings and times tables will be tested every </a:t>
            </a:r>
            <a:r>
              <a:rPr lang="en-US" sz="2400" b="1" dirty="0">
                <a:solidFill>
                  <a:srgbClr val="00B0F0"/>
                </a:solidFill>
              </a:rPr>
              <a:t>Friday</a:t>
            </a:r>
            <a:r>
              <a:rPr lang="en-US" sz="2400" dirty="0"/>
              <a:t>. 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B7FD9-B9B1-4AEF-B723-5446D5CA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1808" y="5435446"/>
            <a:ext cx="1319567" cy="125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893DB-EEE0-4D5E-950F-D5695E322F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8019" t="16246" r="7176" b="9716"/>
          <a:stretch>
            <a:fillRect/>
          </a:stretch>
        </p:blipFill>
        <p:spPr>
          <a:xfrm>
            <a:off x="10081310" y="1678259"/>
            <a:ext cx="1850648" cy="12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inehurst Primary School : Behaviour">
            <a:extLst>
              <a:ext uri="{FF2B5EF4-FFF2-40B4-BE49-F238E27FC236}">
                <a16:creationId xmlns:a16="http://schemas.microsoft.com/office/drawing/2014/main" id="{653D4212-C89E-FD4E-B276-8431E950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2" y="1289006"/>
            <a:ext cx="3474720" cy="23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">
            <a:extLst>
              <a:ext uri="{FF2B5EF4-FFF2-40B4-BE49-F238E27FC236}">
                <a16:creationId xmlns:a16="http://schemas.microsoft.com/office/drawing/2014/main" id="{F4783F9F-55BB-6A4D-8F2E-51A2909F6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997"/>
          <a:stretch>
            <a:fillRect/>
          </a:stretch>
        </p:blipFill>
        <p:spPr bwMode="auto">
          <a:xfrm>
            <a:off x="4347793" y="111910"/>
            <a:ext cx="1351915" cy="13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0FECB3-635E-1D4E-9833-1B07C70C77AA}"/>
              </a:ext>
            </a:extLst>
          </p:cNvPr>
          <p:cNvSpPr txBox="1"/>
          <p:nvPr/>
        </p:nvSpPr>
        <p:spPr>
          <a:xfrm>
            <a:off x="0" y="187704"/>
            <a:ext cx="4235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Stockton Wood is a </a:t>
            </a:r>
          </a:p>
          <a:p>
            <a:pPr algn="ctr"/>
            <a:r>
              <a:rPr lang="en-US" sz="3600" b="1" dirty="0">
                <a:solidFill>
                  <a:srgbClr val="00B0F0"/>
                </a:solidFill>
              </a:rPr>
              <a:t>Restorative School!</a:t>
            </a:r>
            <a:endParaRPr lang="en-GB" sz="3600" b="1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E1010-2AC5-054B-883A-05229A417F0A}"/>
              </a:ext>
            </a:extLst>
          </p:cNvPr>
          <p:cNvSpPr txBox="1"/>
          <p:nvPr/>
        </p:nvSpPr>
        <p:spPr>
          <a:xfrm>
            <a:off x="167148" y="3656796"/>
            <a:ext cx="55325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Restorative Practice complements and supports our </a:t>
            </a:r>
            <a:r>
              <a:rPr lang="en-GB" sz="2200" b="1" dirty="0"/>
              <a:t>Behaviour Policy</a:t>
            </a:r>
            <a:r>
              <a:rPr lang="en-GB" sz="2200" dirty="0"/>
              <a:t>. You can read this on our website. </a:t>
            </a:r>
          </a:p>
          <a:p>
            <a:endParaRPr lang="en-GB" sz="2200" dirty="0"/>
          </a:p>
          <a:p>
            <a:r>
              <a:rPr lang="en-GB" sz="2200" dirty="0"/>
              <a:t>Currently, our </a:t>
            </a:r>
            <a:r>
              <a:rPr lang="en-GB" sz="2200" b="1" dirty="0"/>
              <a:t>school values </a:t>
            </a:r>
            <a:r>
              <a:rPr lang="en-GB" sz="2200" dirty="0"/>
              <a:t>are</a:t>
            </a:r>
            <a:r>
              <a:rPr lang="en-GB" sz="2200" b="1" dirty="0"/>
              <a:t>:</a:t>
            </a:r>
          </a:p>
          <a:p>
            <a:pPr lvl="7"/>
            <a:r>
              <a:rPr lang="en-GB" sz="2200" b="1" dirty="0">
                <a:solidFill>
                  <a:srgbClr val="00B0F0"/>
                </a:solidFill>
              </a:rPr>
              <a:t>R</a:t>
            </a:r>
            <a:r>
              <a:rPr lang="en-GB" sz="2200" dirty="0"/>
              <a:t>espect</a:t>
            </a:r>
          </a:p>
          <a:p>
            <a:pPr lvl="7"/>
            <a:r>
              <a:rPr lang="en-US" sz="2200" b="1" dirty="0">
                <a:solidFill>
                  <a:srgbClr val="00B0F0"/>
                </a:solidFill>
              </a:rPr>
              <a:t>I</a:t>
            </a:r>
            <a:r>
              <a:rPr lang="en-GB" sz="2200" dirty="0" err="1"/>
              <a:t>nclude</a:t>
            </a:r>
            <a:endParaRPr lang="en-GB" sz="2200" dirty="0"/>
          </a:p>
          <a:p>
            <a:pPr lvl="7"/>
            <a:r>
              <a:rPr lang="en-US" sz="2200" b="1" dirty="0">
                <a:solidFill>
                  <a:srgbClr val="00B0F0"/>
                </a:solidFill>
              </a:rPr>
              <a:t>S</a:t>
            </a:r>
            <a:r>
              <a:rPr lang="en-GB" sz="2200" dirty="0" err="1"/>
              <a:t>ucceed</a:t>
            </a:r>
            <a:endParaRPr lang="en-GB" sz="2200" dirty="0"/>
          </a:p>
          <a:p>
            <a:pPr lvl="7"/>
            <a:r>
              <a:rPr lang="en-US" sz="2200" b="1" dirty="0">
                <a:solidFill>
                  <a:srgbClr val="00B0F0"/>
                </a:solidFill>
              </a:rPr>
              <a:t>E</a:t>
            </a:r>
            <a:r>
              <a:rPr lang="en-GB" sz="2200" dirty="0" err="1"/>
              <a:t>ncourage</a:t>
            </a: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6CD6C-4DE4-A448-9936-CC060B6E0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34" y="0"/>
            <a:ext cx="6314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7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E1010-2AC5-054B-883A-05229A417F0A}"/>
              </a:ext>
            </a:extLst>
          </p:cNvPr>
          <p:cNvSpPr txBox="1"/>
          <p:nvPr/>
        </p:nvSpPr>
        <p:spPr>
          <a:xfrm>
            <a:off x="-20333" y="169352"/>
            <a:ext cx="8668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Stockton Wood is a </a:t>
            </a:r>
          </a:p>
          <a:p>
            <a:pPr algn="ctr"/>
            <a:r>
              <a:rPr lang="en-US" sz="3600" b="1" dirty="0">
                <a:solidFill>
                  <a:srgbClr val="00B0F0"/>
                </a:solidFill>
              </a:rPr>
              <a:t>                    School</a:t>
            </a:r>
            <a:r>
              <a:rPr lang="en-US" sz="3600" b="1" dirty="0">
                <a:solidFill>
                  <a:srgbClr val="00B0F0"/>
                </a:solidFill>
                <a:latin typeface="Twinkl" pitchFamily="2" charset="0"/>
              </a:rPr>
              <a:t>!</a:t>
            </a:r>
            <a:endParaRPr lang="en-GB" sz="3600" b="1" dirty="0">
              <a:solidFill>
                <a:srgbClr val="00B0F0"/>
              </a:solidFill>
              <a:latin typeface="Twinkl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119F4-489C-664F-88DC-3D742FE7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12" y="769518"/>
            <a:ext cx="3300009" cy="83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B37B7-E84F-994C-8A2F-68B090307777}"/>
              </a:ext>
            </a:extLst>
          </p:cNvPr>
          <p:cNvSpPr txBox="1"/>
          <p:nvPr/>
        </p:nvSpPr>
        <p:spPr>
          <a:xfrm>
            <a:off x="1044904" y="5425817"/>
            <a:ext cx="6192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Would you like to join our </a:t>
            </a:r>
            <a:r>
              <a:rPr lang="en-US" sz="2000" b="1" dirty="0">
                <a:solidFill>
                  <a:srgbClr val="FF0000"/>
                </a:solidFill>
              </a:rPr>
              <a:t>Supersavers Savers Club</a:t>
            </a:r>
            <a:r>
              <a:rPr lang="en-US" sz="2000" dirty="0"/>
              <a:t>? </a:t>
            </a:r>
          </a:p>
          <a:p>
            <a:pPr algn="ctr"/>
            <a:endParaRPr lang="en-US" sz="2000" dirty="0">
              <a:latin typeface="Twinkl" pitchFamily="2" charset="77"/>
            </a:endParaRPr>
          </a:p>
          <a:p>
            <a:pPr algn="ctr"/>
            <a:r>
              <a:rPr lang="en-US" sz="2000" dirty="0">
                <a:latin typeface="Twinkl" pitchFamily="2" charset="77"/>
              </a:rPr>
              <a:t>If so, please let the office know!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1D726-BEDC-1149-A3FF-FEACFB99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82" y="0"/>
            <a:ext cx="3605644" cy="3595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E854AD-4F6A-F647-9C2B-73333FCDD370}"/>
              </a:ext>
            </a:extLst>
          </p:cNvPr>
          <p:cNvSpPr/>
          <p:nvPr/>
        </p:nvSpPr>
        <p:spPr>
          <a:xfrm>
            <a:off x="252845" y="1895416"/>
            <a:ext cx="8121811" cy="32762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A3A3A"/>
                </a:solidFill>
              </a:rPr>
              <a:t>LifeSavers aims to equip our pupils with the knowledge, skills, attitudes and experiences to manage money well, now and in the future.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A3A3A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A3A3A"/>
                </a:solidFill>
              </a:rPr>
              <a:t>Throughout the academic year we explore </a:t>
            </a:r>
            <a:r>
              <a:rPr lang="en-GB" sz="2000" b="1" dirty="0">
                <a:solidFill>
                  <a:srgbClr val="3A3A3A"/>
                </a:solidFill>
              </a:rPr>
              <a:t>Five Big Questions About Money</a:t>
            </a:r>
            <a:r>
              <a:rPr lang="en-GB" sz="2000" dirty="0">
                <a:solidFill>
                  <a:srgbClr val="3A3A3A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3A3A3A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3A3A3A"/>
                </a:solidFill>
              </a:rPr>
              <a:t>We also explore </a:t>
            </a:r>
            <a:r>
              <a:rPr lang="en-GB" sz="2000" b="1" dirty="0">
                <a:solidFill>
                  <a:srgbClr val="3A3A3A"/>
                </a:solidFill>
              </a:rPr>
              <a:t>four core values </a:t>
            </a:r>
            <a:r>
              <a:rPr lang="en-GB" sz="2000" dirty="0">
                <a:solidFill>
                  <a:srgbClr val="3A3A3A"/>
                </a:solidFill>
              </a:rPr>
              <a:t>around money: </a:t>
            </a:r>
            <a:r>
              <a:rPr lang="en-GB" sz="2000" b="1" dirty="0">
                <a:solidFill>
                  <a:schemeClr val="accent2"/>
                </a:solidFill>
              </a:rPr>
              <a:t>thankfulness</a:t>
            </a:r>
            <a:r>
              <a:rPr lang="en-GB" sz="2000" dirty="0">
                <a:solidFill>
                  <a:srgbClr val="3A3A3A"/>
                </a:solidFill>
              </a:rPr>
              <a:t>, </a:t>
            </a:r>
            <a:r>
              <a:rPr lang="en-GB" sz="2000" b="1" dirty="0">
                <a:solidFill>
                  <a:srgbClr val="002060"/>
                </a:solidFill>
              </a:rPr>
              <a:t>wisdom</a:t>
            </a:r>
            <a:r>
              <a:rPr lang="en-GB" sz="2000" dirty="0">
                <a:solidFill>
                  <a:srgbClr val="3A3A3A"/>
                </a:solidFill>
              </a:rPr>
              <a:t>, </a:t>
            </a:r>
            <a:r>
              <a:rPr lang="en-GB" sz="2000" b="1" dirty="0">
                <a:solidFill>
                  <a:srgbClr val="00FF00"/>
                </a:solidFill>
              </a:rPr>
              <a:t>justice</a:t>
            </a:r>
            <a:r>
              <a:rPr lang="en-GB" sz="2000" dirty="0">
                <a:solidFill>
                  <a:srgbClr val="3A3A3A"/>
                </a:solidFill>
              </a:rPr>
              <a:t> and </a:t>
            </a:r>
            <a:r>
              <a:rPr lang="en-GB" sz="2000" b="1" dirty="0">
                <a:solidFill>
                  <a:srgbClr val="FF3399"/>
                </a:solidFill>
              </a:rPr>
              <a:t>generosity</a:t>
            </a:r>
            <a:r>
              <a:rPr lang="en-GB" sz="2000" dirty="0">
                <a:solidFill>
                  <a:srgbClr val="3A3A3A"/>
                </a:solidFill>
              </a:rPr>
              <a:t>.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62189-0F35-A645-AEB7-1ED8A1250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3" y="3595254"/>
            <a:ext cx="3709970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5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1792</TotalTime>
  <Words>1362</Words>
  <Application>Microsoft Office PowerPoint</Application>
  <PresentationFormat>Widescreen</PresentationFormat>
  <Paragraphs>161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Twinkl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Jones</dc:creator>
  <cp:lastModifiedBy>Lynne Churchill</cp:lastModifiedBy>
  <cp:revision>143</cp:revision>
  <cp:lastPrinted>2022-09-06T21:37:04Z</cp:lastPrinted>
  <dcterms:created xsi:type="dcterms:W3CDTF">2022-09-04T16:23:46Z</dcterms:created>
  <dcterms:modified xsi:type="dcterms:W3CDTF">2025-09-11T09:07:11Z</dcterms:modified>
</cp:coreProperties>
</file>